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7"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DFE3"/>
    <a:srgbClr val="AFA2F7"/>
    <a:srgbClr val="FF9292"/>
    <a:srgbClr val="AEC6CF"/>
    <a:srgbClr val="77DD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85" autoAdjust="0"/>
    <p:restoredTop sz="94660"/>
  </p:normalViewPr>
  <p:slideViewPr>
    <p:cSldViewPr snapToGrid="0">
      <p:cViewPr>
        <p:scale>
          <a:sx n="25" d="100"/>
          <a:sy n="25" d="100"/>
        </p:scale>
        <p:origin x="494" y="-15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4DDFA7-091F-4C95-8BCB-4734BC8107B5}" type="datetimeFigureOut">
              <a:rPr lang="en-US" smtClean="0"/>
              <a:t>6/1/2022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3DA90E-7699-474E-BE36-F7FF54244E18}" type="slidenum">
              <a:rPr lang="en-US" smtClean="0"/>
              <a:t>‹#›</a:t>
            </a:fld>
            <a:endParaRPr lang="en-US"/>
          </a:p>
        </p:txBody>
      </p:sp>
    </p:spTree>
    <p:extLst>
      <p:ext uri="{BB962C8B-B14F-4D97-AF65-F5344CB8AC3E}">
        <p14:creationId xmlns:p14="http://schemas.microsoft.com/office/powerpoint/2010/main" val="2949384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3DA90E-7699-474E-BE36-F7FF54244E18}" type="slidenum">
              <a:rPr lang="en-US" smtClean="0"/>
              <a:t>1</a:t>
            </a:fld>
            <a:endParaRPr lang="en-US"/>
          </a:p>
        </p:txBody>
      </p:sp>
    </p:spTree>
    <p:extLst>
      <p:ext uri="{BB962C8B-B14F-4D97-AF65-F5344CB8AC3E}">
        <p14:creationId xmlns:p14="http://schemas.microsoft.com/office/powerpoint/2010/main" val="6623522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Colum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E94480A-C48F-4B91-9579-CD0867580949}"/>
              </a:ext>
            </a:extLst>
          </p:cNvPr>
          <p:cNvSpPr/>
          <p:nvPr userDrawn="1"/>
        </p:nvSpPr>
        <p:spPr>
          <a:xfrm>
            <a:off x="0" y="0"/>
            <a:ext cx="43891200" cy="4114800"/>
          </a:xfrm>
          <a:prstGeom prst="rect">
            <a:avLst/>
          </a:prstGeom>
          <a:solidFill>
            <a:srgbClr val="B3DF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close up of a logo&#10;&#10;Description automatically generated">
            <a:extLst>
              <a:ext uri="{FF2B5EF4-FFF2-40B4-BE49-F238E27FC236}">
                <a16:creationId xmlns:a16="http://schemas.microsoft.com/office/drawing/2014/main" id="{571858EA-BEA3-4063-9104-07989C5B7BC0}"/>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34290" y="0"/>
            <a:ext cx="3943350" cy="3943350"/>
          </a:xfrm>
          <a:prstGeom prst="rect">
            <a:avLst/>
          </a:prstGeom>
        </p:spPr>
      </p:pic>
      <p:sp>
        <p:nvSpPr>
          <p:cNvPr id="10" name="Rectangle 9">
            <a:extLst>
              <a:ext uri="{FF2B5EF4-FFF2-40B4-BE49-F238E27FC236}">
                <a16:creationId xmlns:a16="http://schemas.microsoft.com/office/drawing/2014/main" id="{6E32A425-DF7D-4DC0-99D5-83A0BF14E168}"/>
              </a:ext>
            </a:extLst>
          </p:cNvPr>
          <p:cNvSpPr/>
          <p:nvPr userDrawn="1"/>
        </p:nvSpPr>
        <p:spPr>
          <a:xfrm>
            <a:off x="0" y="32004000"/>
            <a:ext cx="43891200" cy="914400"/>
          </a:xfrm>
          <a:prstGeom prst="rect">
            <a:avLst/>
          </a:prstGeom>
          <a:solidFill>
            <a:srgbClr val="B3DF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Placeholder 28">
            <a:extLst>
              <a:ext uri="{FF2B5EF4-FFF2-40B4-BE49-F238E27FC236}">
                <a16:creationId xmlns:a16="http://schemas.microsoft.com/office/drawing/2014/main" id="{05D84C8A-52C6-412A-AE0F-493A056DF64C}"/>
              </a:ext>
            </a:extLst>
          </p:cNvPr>
          <p:cNvSpPr>
            <a:spLocks noGrp="1"/>
          </p:cNvSpPr>
          <p:nvPr>
            <p:ph type="body" sz="quarter" idx="10" hasCustomPrompt="1"/>
          </p:nvPr>
        </p:nvSpPr>
        <p:spPr>
          <a:xfrm>
            <a:off x="3978275" y="914400"/>
            <a:ext cx="38998525" cy="1463675"/>
          </a:xfrm>
        </p:spPr>
        <p:txBody>
          <a:bodyPr>
            <a:normAutofit/>
          </a:bodyPr>
          <a:lstStyle>
            <a:lvl1pPr marL="0" indent="0">
              <a:buNone/>
              <a:defRPr sz="7200"/>
            </a:lvl1pPr>
          </a:lstStyle>
          <a:p>
            <a:pPr lvl="0"/>
            <a:r>
              <a:rPr lang="en-US" dirty="0"/>
              <a:t>Enter your Thesis/Project title here</a:t>
            </a:r>
          </a:p>
        </p:txBody>
      </p:sp>
      <p:sp>
        <p:nvSpPr>
          <p:cNvPr id="31" name="Text Placeholder 30">
            <a:extLst>
              <a:ext uri="{FF2B5EF4-FFF2-40B4-BE49-F238E27FC236}">
                <a16:creationId xmlns:a16="http://schemas.microsoft.com/office/drawing/2014/main" id="{A3ABBAD5-9D21-483E-9FB0-D1366660DF90}"/>
              </a:ext>
            </a:extLst>
          </p:cNvPr>
          <p:cNvSpPr>
            <a:spLocks noGrp="1"/>
          </p:cNvSpPr>
          <p:nvPr>
            <p:ph type="body" sz="quarter" idx="11" hasCustomPrompt="1"/>
          </p:nvPr>
        </p:nvSpPr>
        <p:spPr>
          <a:xfrm>
            <a:off x="3977641" y="2651125"/>
            <a:ext cx="38999160" cy="1292225"/>
          </a:xfrm>
        </p:spPr>
        <p:txBody>
          <a:bodyPr>
            <a:normAutofit/>
          </a:bodyPr>
          <a:lstStyle>
            <a:lvl1pPr marL="0" indent="0" algn="r">
              <a:buNone/>
              <a:defRPr sz="5600"/>
            </a:lvl1pPr>
          </a:lstStyle>
          <a:p>
            <a:pPr lvl="0"/>
            <a:r>
              <a:rPr lang="en-US" dirty="0"/>
              <a:t>Enter your name, registration number, email here</a:t>
            </a:r>
          </a:p>
        </p:txBody>
      </p:sp>
      <p:sp>
        <p:nvSpPr>
          <p:cNvPr id="7" name="Text Placeholder 3">
            <a:extLst>
              <a:ext uri="{FF2B5EF4-FFF2-40B4-BE49-F238E27FC236}">
                <a16:creationId xmlns:a16="http://schemas.microsoft.com/office/drawing/2014/main" id="{2B7B3BD5-D05C-492F-85C7-18A0BF3508F6}"/>
              </a:ext>
            </a:extLst>
          </p:cNvPr>
          <p:cNvSpPr>
            <a:spLocks noGrp="1"/>
          </p:cNvSpPr>
          <p:nvPr>
            <p:ph type="body" sz="quarter" idx="13"/>
          </p:nvPr>
        </p:nvSpPr>
        <p:spPr>
          <a:xfrm>
            <a:off x="914400" y="4387850"/>
            <a:ext cx="13414248"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a:extLst>
              <a:ext uri="{FF2B5EF4-FFF2-40B4-BE49-F238E27FC236}">
                <a16:creationId xmlns:a16="http://schemas.microsoft.com/office/drawing/2014/main" id="{21E0CA25-BCCE-432B-BBF3-5FB0C922B5E7}"/>
              </a:ext>
            </a:extLst>
          </p:cNvPr>
          <p:cNvSpPr>
            <a:spLocks noGrp="1"/>
          </p:cNvSpPr>
          <p:nvPr>
            <p:ph type="body" sz="quarter" idx="14"/>
          </p:nvPr>
        </p:nvSpPr>
        <p:spPr>
          <a:xfrm>
            <a:off x="914400" y="18345150"/>
            <a:ext cx="13414248"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3">
            <a:extLst>
              <a:ext uri="{FF2B5EF4-FFF2-40B4-BE49-F238E27FC236}">
                <a16:creationId xmlns:a16="http://schemas.microsoft.com/office/drawing/2014/main" id="{B09D833C-7DF9-4445-8FD6-7CE0860F89C4}"/>
              </a:ext>
            </a:extLst>
          </p:cNvPr>
          <p:cNvSpPr>
            <a:spLocks noGrp="1"/>
          </p:cNvSpPr>
          <p:nvPr>
            <p:ph type="body" sz="quarter" idx="15"/>
          </p:nvPr>
        </p:nvSpPr>
        <p:spPr>
          <a:xfrm>
            <a:off x="15339060" y="4387850"/>
            <a:ext cx="13414248"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3">
            <a:extLst>
              <a:ext uri="{FF2B5EF4-FFF2-40B4-BE49-F238E27FC236}">
                <a16:creationId xmlns:a16="http://schemas.microsoft.com/office/drawing/2014/main" id="{C721AD2B-4791-47C4-982F-21CB2A4A4783}"/>
              </a:ext>
            </a:extLst>
          </p:cNvPr>
          <p:cNvSpPr>
            <a:spLocks noGrp="1"/>
          </p:cNvSpPr>
          <p:nvPr>
            <p:ph type="body" sz="quarter" idx="16"/>
          </p:nvPr>
        </p:nvSpPr>
        <p:spPr>
          <a:xfrm>
            <a:off x="15339060" y="18345150"/>
            <a:ext cx="13414248"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3">
            <a:extLst>
              <a:ext uri="{FF2B5EF4-FFF2-40B4-BE49-F238E27FC236}">
                <a16:creationId xmlns:a16="http://schemas.microsoft.com/office/drawing/2014/main" id="{8E67AA53-F325-42CC-B917-EBACD6AB9C43}"/>
              </a:ext>
            </a:extLst>
          </p:cNvPr>
          <p:cNvSpPr>
            <a:spLocks noGrp="1"/>
          </p:cNvSpPr>
          <p:nvPr>
            <p:ph type="body" sz="quarter" idx="17"/>
          </p:nvPr>
        </p:nvSpPr>
        <p:spPr>
          <a:xfrm>
            <a:off x="29641800" y="4401457"/>
            <a:ext cx="13414248"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3">
            <a:extLst>
              <a:ext uri="{FF2B5EF4-FFF2-40B4-BE49-F238E27FC236}">
                <a16:creationId xmlns:a16="http://schemas.microsoft.com/office/drawing/2014/main" id="{2F7A6CBD-A447-4259-A14B-202217D8BAF3}"/>
              </a:ext>
            </a:extLst>
          </p:cNvPr>
          <p:cNvSpPr>
            <a:spLocks noGrp="1"/>
          </p:cNvSpPr>
          <p:nvPr>
            <p:ph type="body" sz="quarter" idx="18"/>
          </p:nvPr>
        </p:nvSpPr>
        <p:spPr>
          <a:xfrm>
            <a:off x="29641800" y="18358757"/>
            <a:ext cx="13414248"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4187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Colum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E94480A-C48F-4B91-9579-CD0867580949}"/>
              </a:ext>
            </a:extLst>
          </p:cNvPr>
          <p:cNvSpPr/>
          <p:nvPr userDrawn="1"/>
        </p:nvSpPr>
        <p:spPr>
          <a:xfrm>
            <a:off x="0" y="0"/>
            <a:ext cx="43891200" cy="4114800"/>
          </a:xfrm>
          <a:prstGeom prst="rect">
            <a:avLst/>
          </a:prstGeom>
          <a:solidFill>
            <a:srgbClr val="B3DF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close up of a logo&#10;&#10;Description automatically generated">
            <a:extLst>
              <a:ext uri="{FF2B5EF4-FFF2-40B4-BE49-F238E27FC236}">
                <a16:creationId xmlns:a16="http://schemas.microsoft.com/office/drawing/2014/main" id="{571858EA-BEA3-4063-9104-07989C5B7BC0}"/>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34290" y="0"/>
            <a:ext cx="3943350" cy="3943350"/>
          </a:xfrm>
          <a:prstGeom prst="rect">
            <a:avLst/>
          </a:prstGeom>
        </p:spPr>
      </p:pic>
      <p:sp>
        <p:nvSpPr>
          <p:cNvPr id="10" name="Rectangle 9">
            <a:extLst>
              <a:ext uri="{FF2B5EF4-FFF2-40B4-BE49-F238E27FC236}">
                <a16:creationId xmlns:a16="http://schemas.microsoft.com/office/drawing/2014/main" id="{6E32A425-DF7D-4DC0-99D5-83A0BF14E168}"/>
              </a:ext>
            </a:extLst>
          </p:cNvPr>
          <p:cNvSpPr/>
          <p:nvPr userDrawn="1"/>
        </p:nvSpPr>
        <p:spPr>
          <a:xfrm>
            <a:off x="0" y="32004000"/>
            <a:ext cx="43891200" cy="914400"/>
          </a:xfrm>
          <a:prstGeom prst="rect">
            <a:avLst/>
          </a:prstGeom>
          <a:solidFill>
            <a:srgbClr val="B3DF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Placeholder 28">
            <a:extLst>
              <a:ext uri="{FF2B5EF4-FFF2-40B4-BE49-F238E27FC236}">
                <a16:creationId xmlns:a16="http://schemas.microsoft.com/office/drawing/2014/main" id="{05D84C8A-52C6-412A-AE0F-493A056DF64C}"/>
              </a:ext>
            </a:extLst>
          </p:cNvPr>
          <p:cNvSpPr>
            <a:spLocks noGrp="1"/>
          </p:cNvSpPr>
          <p:nvPr>
            <p:ph type="body" sz="quarter" idx="10" hasCustomPrompt="1"/>
          </p:nvPr>
        </p:nvSpPr>
        <p:spPr>
          <a:xfrm>
            <a:off x="3978275" y="914400"/>
            <a:ext cx="38998525" cy="1463675"/>
          </a:xfrm>
        </p:spPr>
        <p:txBody>
          <a:bodyPr>
            <a:normAutofit/>
          </a:bodyPr>
          <a:lstStyle>
            <a:lvl1pPr marL="0" indent="0">
              <a:buNone/>
              <a:defRPr sz="7200"/>
            </a:lvl1pPr>
          </a:lstStyle>
          <a:p>
            <a:pPr lvl="0"/>
            <a:r>
              <a:rPr lang="en-US" dirty="0"/>
              <a:t>Enter your Thesis/Project title here</a:t>
            </a:r>
          </a:p>
        </p:txBody>
      </p:sp>
      <p:sp>
        <p:nvSpPr>
          <p:cNvPr id="31" name="Text Placeholder 30">
            <a:extLst>
              <a:ext uri="{FF2B5EF4-FFF2-40B4-BE49-F238E27FC236}">
                <a16:creationId xmlns:a16="http://schemas.microsoft.com/office/drawing/2014/main" id="{A3ABBAD5-9D21-483E-9FB0-D1366660DF90}"/>
              </a:ext>
            </a:extLst>
          </p:cNvPr>
          <p:cNvSpPr>
            <a:spLocks noGrp="1"/>
          </p:cNvSpPr>
          <p:nvPr>
            <p:ph type="body" sz="quarter" idx="11" hasCustomPrompt="1"/>
          </p:nvPr>
        </p:nvSpPr>
        <p:spPr>
          <a:xfrm>
            <a:off x="3977641" y="2651125"/>
            <a:ext cx="38999160" cy="1292225"/>
          </a:xfrm>
        </p:spPr>
        <p:txBody>
          <a:bodyPr>
            <a:normAutofit/>
          </a:bodyPr>
          <a:lstStyle>
            <a:lvl1pPr marL="0" indent="0" algn="r">
              <a:buNone/>
              <a:defRPr sz="5600"/>
            </a:lvl1pPr>
          </a:lstStyle>
          <a:p>
            <a:pPr lvl="0"/>
            <a:r>
              <a:rPr lang="en-US" dirty="0"/>
              <a:t>Enter your name, registration number, email here</a:t>
            </a:r>
          </a:p>
        </p:txBody>
      </p:sp>
      <p:sp>
        <p:nvSpPr>
          <p:cNvPr id="11" name="Text Placeholder 3">
            <a:extLst>
              <a:ext uri="{FF2B5EF4-FFF2-40B4-BE49-F238E27FC236}">
                <a16:creationId xmlns:a16="http://schemas.microsoft.com/office/drawing/2014/main" id="{E7447B62-35D9-466B-BBB4-944E06FEB436}"/>
              </a:ext>
            </a:extLst>
          </p:cNvPr>
          <p:cNvSpPr>
            <a:spLocks noGrp="1"/>
          </p:cNvSpPr>
          <p:nvPr>
            <p:ph type="body" sz="quarter" idx="13"/>
          </p:nvPr>
        </p:nvSpPr>
        <p:spPr>
          <a:xfrm>
            <a:off x="914400" y="4387850"/>
            <a:ext cx="982980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3">
            <a:extLst>
              <a:ext uri="{FF2B5EF4-FFF2-40B4-BE49-F238E27FC236}">
                <a16:creationId xmlns:a16="http://schemas.microsoft.com/office/drawing/2014/main" id="{C70D23C4-C45F-49C3-A4E1-CE512FFD8CD8}"/>
              </a:ext>
            </a:extLst>
          </p:cNvPr>
          <p:cNvSpPr>
            <a:spLocks noGrp="1"/>
          </p:cNvSpPr>
          <p:nvPr>
            <p:ph type="body" sz="quarter" idx="14"/>
          </p:nvPr>
        </p:nvSpPr>
        <p:spPr>
          <a:xfrm>
            <a:off x="914400" y="18345150"/>
            <a:ext cx="982980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3">
            <a:extLst>
              <a:ext uri="{FF2B5EF4-FFF2-40B4-BE49-F238E27FC236}">
                <a16:creationId xmlns:a16="http://schemas.microsoft.com/office/drawing/2014/main" id="{C36ECB8D-7E9B-498C-8142-681E7D17F729}"/>
              </a:ext>
            </a:extLst>
          </p:cNvPr>
          <p:cNvSpPr>
            <a:spLocks noGrp="1"/>
          </p:cNvSpPr>
          <p:nvPr>
            <p:ph type="body" sz="quarter" idx="15"/>
          </p:nvPr>
        </p:nvSpPr>
        <p:spPr>
          <a:xfrm>
            <a:off x="11696700" y="4387850"/>
            <a:ext cx="982980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3">
            <a:extLst>
              <a:ext uri="{FF2B5EF4-FFF2-40B4-BE49-F238E27FC236}">
                <a16:creationId xmlns:a16="http://schemas.microsoft.com/office/drawing/2014/main" id="{0E3D8B26-FEB5-43B2-9F20-B044693D2113}"/>
              </a:ext>
            </a:extLst>
          </p:cNvPr>
          <p:cNvSpPr>
            <a:spLocks noGrp="1"/>
          </p:cNvSpPr>
          <p:nvPr>
            <p:ph type="body" sz="quarter" idx="16"/>
          </p:nvPr>
        </p:nvSpPr>
        <p:spPr>
          <a:xfrm>
            <a:off x="11696700" y="18345150"/>
            <a:ext cx="982980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3">
            <a:extLst>
              <a:ext uri="{FF2B5EF4-FFF2-40B4-BE49-F238E27FC236}">
                <a16:creationId xmlns:a16="http://schemas.microsoft.com/office/drawing/2014/main" id="{BB28C33F-C5DE-4BBD-9F84-32CD5D8FFC68}"/>
              </a:ext>
            </a:extLst>
          </p:cNvPr>
          <p:cNvSpPr>
            <a:spLocks noGrp="1"/>
          </p:cNvSpPr>
          <p:nvPr>
            <p:ph type="body" sz="quarter" idx="17"/>
          </p:nvPr>
        </p:nvSpPr>
        <p:spPr>
          <a:xfrm>
            <a:off x="22430874" y="4387850"/>
            <a:ext cx="982980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3">
            <a:extLst>
              <a:ext uri="{FF2B5EF4-FFF2-40B4-BE49-F238E27FC236}">
                <a16:creationId xmlns:a16="http://schemas.microsoft.com/office/drawing/2014/main" id="{DEDFC48C-87CB-43FF-ABA9-056063F7C2B3}"/>
              </a:ext>
            </a:extLst>
          </p:cNvPr>
          <p:cNvSpPr>
            <a:spLocks noGrp="1"/>
          </p:cNvSpPr>
          <p:nvPr>
            <p:ph type="body" sz="quarter" idx="18"/>
          </p:nvPr>
        </p:nvSpPr>
        <p:spPr>
          <a:xfrm>
            <a:off x="22430874" y="18345150"/>
            <a:ext cx="982980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ext Placeholder 3">
            <a:extLst>
              <a:ext uri="{FF2B5EF4-FFF2-40B4-BE49-F238E27FC236}">
                <a16:creationId xmlns:a16="http://schemas.microsoft.com/office/drawing/2014/main" id="{11F9AEA8-0F06-47EF-B6D5-643A93EB6A72}"/>
              </a:ext>
            </a:extLst>
          </p:cNvPr>
          <p:cNvSpPr>
            <a:spLocks noGrp="1"/>
          </p:cNvSpPr>
          <p:nvPr>
            <p:ph type="body" sz="quarter" idx="19"/>
          </p:nvPr>
        </p:nvSpPr>
        <p:spPr>
          <a:xfrm>
            <a:off x="33213174" y="4387850"/>
            <a:ext cx="982980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ext Placeholder 3">
            <a:extLst>
              <a:ext uri="{FF2B5EF4-FFF2-40B4-BE49-F238E27FC236}">
                <a16:creationId xmlns:a16="http://schemas.microsoft.com/office/drawing/2014/main" id="{A38E6045-F726-4476-B1BD-6114E0F7A8CC}"/>
              </a:ext>
            </a:extLst>
          </p:cNvPr>
          <p:cNvSpPr>
            <a:spLocks noGrp="1"/>
          </p:cNvSpPr>
          <p:nvPr>
            <p:ph type="body" sz="quarter" idx="20"/>
          </p:nvPr>
        </p:nvSpPr>
        <p:spPr>
          <a:xfrm>
            <a:off x="33213174" y="18345150"/>
            <a:ext cx="982980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03200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Colum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E94480A-C48F-4B91-9579-CD0867580949}"/>
              </a:ext>
            </a:extLst>
          </p:cNvPr>
          <p:cNvSpPr/>
          <p:nvPr userDrawn="1"/>
        </p:nvSpPr>
        <p:spPr>
          <a:xfrm>
            <a:off x="0" y="0"/>
            <a:ext cx="43891200" cy="4114800"/>
          </a:xfrm>
          <a:prstGeom prst="rect">
            <a:avLst/>
          </a:prstGeom>
          <a:solidFill>
            <a:srgbClr val="B3DF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close up of a logo&#10;&#10;Description automatically generated">
            <a:extLst>
              <a:ext uri="{FF2B5EF4-FFF2-40B4-BE49-F238E27FC236}">
                <a16:creationId xmlns:a16="http://schemas.microsoft.com/office/drawing/2014/main" id="{571858EA-BEA3-4063-9104-07989C5B7BC0}"/>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34290" y="0"/>
            <a:ext cx="3943350" cy="3943350"/>
          </a:xfrm>
          <a:prstGeom prst="rect">
            <a:avLst/>
          </a:prstGeom>
        </p:spPr>
      </p:pic>
      <p:sp>
        <p:nvSpPr>
          <p:cNvPr id="10" name="Rectangle 9">
            <a:extLst>
              <a:ext uri="{FF2B5EF4-FFF2-40B4-BE49-F238E27FC236}">
                <a16:creationId xmlns:a16="http://schemas.microsoft.com/office/drawing/2014/main" id="{6E32A425-DF7D-4DC0-99D5-83A0BF14E168}"/>
              </a:ext>
            </a:extLst>
          </p:cNvPr>
          <p:cNvSpPr/>
          <p:nvPr userDrawn="1"/>
        </p:nvSpPr>
        <p:spPr>
          <a:xfrm>
            <a:off x="0" y="32004000"/>
            <a:ext cx="43891200" cy="914400"/>
          </a:xfrm>
          <a:prstGeom prst="rect">
            <a:avLst/>
          </a:prstGeom>
          <a:solidFill>
            <a:srgbClr val="B3DF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Placeholder 28">
            <a:extLst>
              <a:ext uri="{FF2B5EF4-FFF2-40B4-BE49-F238E27FC236}">
                <a16:creationId xmlns:a16="http://schemas.microsoft.com/office/drawing/2014/main" id="{05D84C8A-52C6-412A-AE0F-493A056DF64C}"/>
              </a:ext>
            </a:extLst>
          </p:cNvPr>
          <p:cNvSpPr>
            <a:spLocks noGrp="1"/>
          </p:cNvSpPr>
          <p:nvPr>
            <p:ph type="body" sz="quarter" idx="10" hasCustomPrompt="1"/>
          </p:nvPr>
        </p:nvSpPr>
        <p:spPr>
          <a:xfrm>
            <a:off x="3978275" y="914400"/>
            <a:ext cx="38998525" cy="1463675"/>
          </a:xfrm>
        </p:spPr>
        <p:txBody>
          <a:bodyPr>
            <a:normAutofit/>
          </a:bodyPr>
          <a:lstStyle>
            <a:lvl1pPr marL="0" indent="0">
              <a:buNone/>
              <a:defRPr sz="7200"/>
            </a:lvl1pPr>
          </a:lstStyle>
          <a:p>
            <a:pPr lvl="0"/>
            <a:r>
              <a:rPr lang="en-US" dirty="0"/>
              <a:t>Enter your Thesis/Project title here</a:t>
            </a:r>
          </a:p>
        </p:txBody>
      </p:sp>
      <p:sp>
        <p:nvSpPr>
          <p:cNvPr id="31" name="Text Placeholder 30">
            <a:extLst>
              <a:ext uri="{FF2B5EF4-FFF2-40B4-BE49-F238E27FC236}">
                <a16:creationId xmlns:a16="http://schemas.microsoft.com/office/drawing/2014/main" id="{A3ABBAD5-9D21-483E-9FB0-D1366660DF90}"/>
              </a:ext>
            </a:extLst>
          </p:cNvPr>
          <p:cNvSpPr>
            <a:spLocks noGrp="1"/>
          </p:cNvSpPr>
          <p:nvPr>
            <p:ph type="body" sz="quarter" idx="11" hasCustomPrompt="1"/>
          </p:nvPr>
        </p:nvSpPr>
        <p:spPr>
          <a:xfrm>
            <a:off x="3977641" y="2651125"/>
            <a:ext cx="38999160" cy="1292225"/>
          </a:xfrm>
        </p:spPr>
        <p:txBody>
          <a:bodyPr>
            <a:normAutofit/>
          </a:bodyPr>
          <a:lstStyle>
            <a:lvl1pPr marL="0" indent="0" algn="r">
              <a:buNone/>
              <a:defRPr sz="5600"/>
            </a:lvl1pPr>
          </a:lstStyle>
          <a:p>
            <a:pPr lvl="0"/>
            <a:r>
              <a:rPr lang="en-US" dirty="0"/>
              <a:t>Enter your name, registration number, email here</a:t>
            </a:r>
          </a:p>
        </p:txBody>
      </p:sp>
      <p:sp>
        <p:nvSpPr>
          <p:cNvPr id="4" name="Text Placeholder 3">
            <a:extLst>
              <a:ext uri="{FF2B5EF4-FFF2-40B4-BE49-F238E27FC236}">
                <a16:creationId xmlns:a16="http://schemas.microsoft.com/office/drawing/2014/main" id="{27813B38-595C-4A92-9A6B-5B19D9E36BEB}"/>
              </a:ext>
            </a:extLst>
          </p:cNvPr>
          <p:cNvSpPr>
            <a:spLocks noGrp="1"/>
          </p:cNvSpPr>
          <p:nvPr>
            <p:ph type="body" sz="quarter" idx="12"/>
          </p:nvPr>
        </p:nvSpPr>
        <p:spPr>
          <a:xfrm>
            <a:off x="914400" y="4387850"/>
            <a:ext cx="768096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3">
            <a:extLst>
              <a:ext uri="{FF2B5EF4-FFF2-40B4-BE49-F238E27FC236}">
                <a16:creationId xmlns:a16="http://schemas.microsoft.com/office/drawing/2014/main" id="{AA50B0F5-9634-4208-A27A-59D4CDBBCD23}"/>
              </a:ext>
            </a:extLst>
          </p:cNvPr>
          <p:cNvSpPr>
            <a:spLocks noGrp="1"/>
          </p:cNvSpPr>
          <p:nvPr>
            <p:ph type="body" sz="quarter" idx="13"/>
          </p:nvPr>
        </p:nvSpPr>
        <p:spPr>
          <a:xfrm>
            <a:off x="914400" y="18345150"/>
            <a:ext cx="768096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3">
            <a:extLst>
              <a:ext uri="{FF2B5EF4-FFF2-40B4-BE49-F238E27FC236}">
                <a16:creationId xmlns:a16="http://schemas.microsoft.com/office/drawing/2014/main" id="{FD697D6D-97F0-4384-9641-A681B18A0AF3}"/>
              </a:ext>
            </a:extLst>
          </p:cNvPr>
          <p:cNvSpPr>
            <a:spLocks noGrp="1"/>
          </p:cNvSpPr>
          <p:nvPr>
            <p:ph type="body" sz="quarter" idx="14"/>
          </p:nvPr>
        </p:nvSpPr>
        <p:spPr>
          <a:xfrm>
            <a:off x="9502140" y="4387850"/>
            <a:ext cx="768096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3">
            <a:extLst>
              <a:ext uri="{FF2B5EF4-FFF2-40B4-BE49-F238E27FC236}">
                <a16:creationId xmlns:a16="http://schemas.microsoft.com/office/drawing/2014/main" id="{2A018079-E9C4-40A4-9609-5B06257418B6}"/>
              </a:ext>
            </a:extLst>
          </p:cNvPr>
          <p:cNvSpPr>
            <a:spLocks noGrp="1"/>
          </p:cNvSpPr>
          <p:nvPr>
            <p:ph type="body" sz="quarter" idx="15"/>
          </p:nvPr>
        </p:nvSpPr>
        <p:spPr>
          <a:xfrm>
            <a:off x="9502140" y="18345150"/>
            <a:ext cx="768096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3">
            <a:extLst>
              <a:ext uri="{FF2B5EF4-FFF2-40B4-BE49-F238E27FC236}">
                <a16:creationId xmlns:a16="http://schemas.microsoft.com/office/drawing/2014/main" id="{BAAD3070-0272-4295-B5A9-1275E75B5AF4}"/>
              </a:ext>
            </a:extLst>
          </p:cNvPr>
          <p:cNvSpPr>
            <a:spLocks noGrp="1"/>
          </p:cNvSpPr>
          <p:nvPr>
            <p:ph type="body" sz="quarter" idx="16"/>
          </p:nvPr>
        </p:nvSpPr>
        <p:spPr>
          <a:xfrm>
            <a:off x="18112740" y="4387850"/>
            <a:ext cx="768096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ext Placeholder 3">
            <a:extLst>
              <a:ext uri="{FF2B5EF4-FFF2-40B4-BE49-F238E27FC236}">
                <a16:creationId xmlns:a16="http://schemas.microsoft.com/office/drawing/2014/main" id="{F3C10503-BCD5-4AD7-A8DA-C1E68535CC07}"/>
              </a:ext>
            </a:extLst>
          </p:cNvPr>
          <p:cNvSpPr>
            <a:spLocks noGrp="1"/>
          </p:cNvSpPr>
          <p:nvPr>
            <p:ph type="body" sz="quarter" idx="17"/>
          </p:nvPr>
        </p:nvSpPr>
        <p:spPr>
          <a:xfrm>
            <a:off x="18112740" y="18345150"/>
            <a:ext cx="768096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ext Placeholder 3">
            <a:extLst>
              <a:ext uri="{FF2B5EF4-FFF2-40B4-BE49-F238E27FC236}">
                <a16:creationId xmlns:a16="http://schemas.microsoft.com/office/drawing/2014/main" id="{0D6AB9F8-671A-4750-A86C-1D94FED36DC0}"/>
              </a:ext>
            </a:extLst>
          </p:cNvPr>
          <p:cNvSpPr>
            <a:spLocks noGrp="1"/>
          </p:cNvSpPr>
          <p:nvPr>
            <p:ph type="body" sz="quarter" idx="18"/>
          </p:nvPr>
        </p:nvSpPr>
        <p:spPr>
          <a:xfrm>
            <a:off x="26723340" y="4387850"/>
            <a:ext cx="768096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ext Placeholder 3">
            <a:extLst>
              <a:ext uri="{FF2B5EF4-FFF2-40B4-BE49-F238E27FC236}">
                <a16:creationId xmlns:a16="http://schemas.microsoft.com/office/drawing/2014/main" id="{97B81583-4EA9-422A-A486-005F75B480F2}"/>
              </a:ext>
            </a:extLst>
          </p:cNvPr>
          <p:cNvSpPr>
            <a:spLocks noGrp="1"/>
          </p:cNvSpPr>
          <p:nvPr>
            <p:ph type="body" sz="quarter" idx="19"/>
          </p:nvPr>
        </p:nvSpPr>
        <p:spPr>
          <a:xfrm>
            <a:off x="26723340" y="18345150"/>
            <a:ext cx="768096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3">
            <a:extLst>
              <a:ext uri="{FF2B5EF4-FFF2-40B4-BE49-F238E27FC236}">
                <a16:creationId xmlns:a16="http://schemas.microsoft.com/office/drawing/2014/main" id="{0B7F32F3-C9B0-4454-8AF1-BF27E1922EA1}"/>
              </a:ext>
            </a:extLst>
          </p:cNvPr>
          <p:cNvSpPr>
            <a:spLocks noGrp="1"/>
          </p:cNvSpPr>
          <p:nvPr>
            <p:ph type="body" sz="quarter" idx="20"/>
          </p:nvPr>
        </p:nvSpPr>
        <p:spPr>
          <a:xfrm>
            <a:off x="35280600" y="4387850"/>
            <a:ext cx="768096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3">
            <a:extLst>
              <a:ext uri="{FF2B5EF4-FFF2-40B4-BE49-F238E27FC236}">
                <a16:creationId xmlns:a16="http://schemas.microsoft.com/office/drawing/2014/main" id="{18670F2A-5032-4B74-A4E9-02DFB5F10B09}"/>
              </a:ext>
            </a:extLst>
          </p:cNvPr>
          <p:cNvSpPr>
            <a:spLocks noGrp="1"/>
          </p:cNvSpPr>
          <p:nvPr>
            <p:ph type="body" sz="quarter" idx="21"/>
          </p:nvPr>
        </p:nvSpPr>
        <p:spPr>
          <a:xfrm>
            <a:off x="35280600" y="18345150"/>
            <a:ext cx="7680960" cy="13487400"/>
          </a:xfrm>
        </p:spPr>
        <p:txBody>
          <a:bodyPr>
            <a:noAutofit/>
          </a:bodyPr>
          <a:lstStyle>
            <a:lvl1pPr marL="457200" indent="-457200">
              <a:spcBef>
                <a:spcPts val="600"/>
              </a:spcBef>
              <a:defRPr sz="3200"/>
            </a:lvl1pPr>
            <a:lvl2pPr marL="914400" indent="-457200">
              <a:spcBef>
                <a:spcPts val="600"/>
              </a:spcBef>
              <a:defRPr sz="2800"/>
            </a:lvl2pPr>
            <a:lvl3pPr marL="1371600" indent="-457200">
              <a:spcBef>
                <a:spcPts val="600"/>
              </a:spcBef>
              <a:defRPr sz="2400"/>
            </a:lvl3pPr>
            <a:lvl4pPr marL="1828800" indent="-457200">
              <a:spcBef>
                <a:spcPts val="600"/>
              </a:spcBef>
              <a:defRPr sz="2000"/>
            </a:lvl4pPr>
            <a:lvl5pPr marL="2286000" indent="-457200">
              <a:spcBef>
                <a:spcPts val="600"/>
              </a:spcBef>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46012345"/>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2FAAEAB2-86DC-4180-A492-A371767119EA}" type="datetimeFigureOut">
              <a:rPr lang="en-US" smtClean="0"/>
              <a:t>5/31/2022</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399FD2C9-A4FC-44B9-A26E-A36A8BB5088D}" type="slidenum">
              <a:rPr lang="en-US" smtClean="0"/>
              <a:t>‹#›</a:t>
            </a:fld>
            <a:endParaRPr lang="en-US"/>
          </a:p>
        </p:txBody>
      </p:sp>
    </p:spTree>
    <p:extLst>
      <p:ext uri="{BB962C8B-B14F-4D97-AF65-F5344CB8AC3E}">
        <p14:creationId xmlns:p14="http://schemas.microsoft.com/office/powerpoint/2010/main" val="240682858"/>
      </p:ext>
    </p:extLst>
  </p:cSld>
  <p:clrMap bg1="lt1" tx1="dk1" bg2="lt2" tx2="dk2" accent1="accent1" accent2="accent2" accent3="accent3" accent4="accent4" accent5="accent5" accent6="accent6" hlink="hlink" folHlink="folHlink"/>
  <p:sldLayoutIdLst>
    <p:sldLayoutId id="2147483669" r:id="rId1"/>
    <p:sldLayoutId id="2147483668" r:id="rId2"/>
    <p:sldLayoutId id="2147483667" r:id="rId3"/>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26" Type="http://schemas.openxmlformats.org/officeDocument/2006/relationships/image" Target="../media/image25.png"/><Relationship Id="rId3" Type="http://schemas.openxmlformats.org/officeDocument/2006/relationships/image" Target="../media/image2.png"/><Relationship Id="rId21" Type="http://schemas.openxmlformats.org/officeDocument/2006/relationships/image" Target="../media/image20.png"/><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5" Type="http://schemas.openxmlformats.org/officeDocument/2006/relationships/image" Target="../media/image24.png"/><Relationship Id="rId2" Type="http://schemas.openxmlformats.org/officeDocument/2006/relationships/notesSlide" Target="../notesSlides/notesSlide1.xml"/><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3.xml"/><Relationship Id="rId6" Type="http://schemas.openxmlformats.org/officeDocument/2006/relationships/image" Target="../media/image5.png"/><Relationship Id="rId11" Type="http://schemas.openxmlformats.org/officeDocument/2006/relationships/image" Target="../media/image10.png"/><Relationship Id="rId24" Type="http://schemas.openxmlformats.org/officeDocument/2006/relationships/image" Target="../media/image23.png"/><Relationship Id="rId5" Type="http://schemas.openxmlformats.org/officeDocument/2006/relationships/image" Target="../media/image4.png"/><Relationship Id="rId15" Type="http://schemas.openxmlformats.org/officeDocument/2006/relationships/image" Target="../media/image14.png"/><Relationship Id="rId23" Type="http://schemas.openxmlformats.org/officeDocument/2006/relationships/image" Target="../media/image22.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 Id="rId22"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59C10F1-7C5B-4E06-A051-4F5A5BD958CF}"/>
              </a:ext>
            </a:extLst>
          </p:cNvPr>
          <p:cNvSpPr>
            <a:spLocks noGrp="1"/>
          </p:cNvSpPr>
          <p:nvPr>
            <p:ph type="body" sz="quarter" idx="10"/>
          </p:nvPr>
        </p:nvSpPr>
        <p:spPr/>
        <p:txBody>
          <a:bodyPr/>
          <a:lstStyle/>
          <a:p>
            <a:r>
              <a:rPr lang="en-US" b="1" dirty="0" smtClean="0"/>
              <a:t>ReachMe – More Than A Social Media</a:t>
            </a:r>
            <a:r>
              <a:rPr lang="en-US" b="1" i="1" dirty="0" smtClean="0"/>
              <a:t> </a:t>
            </a:r>
            <a:r>
              <a:rPr lang="en-US" sz="3600" i="1" dirty="0" smtClean="0"/>
              <a:t>(For CSE – 300 at 01/06/2022)</a:t>
            </a:r>
            <a:endParaRPr lang="en-US" sz="3600" i="1" dirty="0"/>
          </a:p>
        </p:txBody>
      </p:sp>
      <p:sp>
        <p:nvSpPr>
          <p:cNvPr id="3" name="Text Placeholder 2">
            <a:extLst>
              <a:ext uri="{FF2B5EF4-FFF2-40B4-BE49-F238E27FC236}">
                <a16:creationId xmlns:a16="http://schemas.microsoft.com/office/drawing/2014/main" id="{355734E7-18B8-47A3-A9AD-645F6664E929}"/>
              </a:ext>
            </a:extLst>
          </p:cNvPr>
          <p:cNvSpPr>
            <a:spLocks noGrp="1"/>
          </p:cNvSpPr>
          <p:nvPr>
            <p:ph type="body" sz="quarter" idx="11"/>
          </p:nvPr>
        </p:nvSpPr>
        <p:spPr/>
        <p:txBody>
          <a:bodyPr/>
          <a:lstStyle/>
          <a:p>
            <a:r>
              <a:rPr lang="en-US" dirty="0" smtClean="0"/>
              <a:t>Eftakhar Ahmed Arnob – 190103020028</a:t>
            </a:r>
            <a:r>
              <a:rPr lang="en-US" dirty="0"/>
              <a:t>, Ehtimam Rashed </a:t>
            </a:r>
            <a:r>
              <a:rPr lang="en-US" dirty="0" smtClean="0"/>
              <a:t>Chowdhury – </a:t>
            </a:r>
            <a:r>
              <a:rPr lang="en-US" dirty="0" smtClean="0"/>
              <a:t>190103020026, </a:t>
            </a:r>
            <a:r>
              <a:rPr lang="en-US" dirty="0"/>
              <a:t>Farzana Rahman – </a:t>
            </a:r>
            <a:r>
              <a:rPr lang="en-US" dirty="0" smtClean="0"/>
              <a:t>190203020101</a:t>
            </a:r>
            <a:endParaRPr lang="en-US" dirty="0"/>
          </a:p>
        </p:txBody>
      </p:sp>
      <p:sp>
        <p:nvSpPr>
          <p:cNvPr id="4" name="Text Placeholder 3">
            <a:extLst>
              <a:ext uri="{FF2B5EF4-FFF2-40B4-BE49-F238E27FC236}">
                <a16:creationId xmlns:a16="http://schemas.microsoft.com/office/drawing/2014/main" id="{7653FDF2-43C1-4526-9164-7AB42D7A7275}"/>
              </a:ext>
            </a:extLst>
          </p:cNvPr>
          <p:cNvSpPr>
            <a:spLocks noGrp="1"/>
          </p:cNvSpPr>
          <p:nvPr>
            <p:ph type="body" sz="quarter" idx="12"/>
          </p:nvPr>
        </p:nvSpPr>
        <p:spPr>
          <a:xfrm>
            <a:off x="914400" y="4387848"/>
            <a:ext cx="7680960" cy="22038312"/>
          </a:xfrm>
        </p:spPr>
        <p:txBody>
          <a:bodyPr/>
          <a:lstStyle/>
          <a:p>
            <a:pPr marL="0" indent="0" algn="just">
              <a:buNone/>
            </a:pPr>
            <a:r>
              <a:rPr lang="en-US" b="1" u="sng" dirty="0" smtClean="0"/>
              <a:t>Major Features:</a:t>
            </a:r>
          </a:p>
          <a:p>
            <a:pPr algn="just"/>
            <a:r>
              <a:rPr lang="en-US" dirty="0" smtClean="0"/>
              <a:t>Basic CRUD functionality.</a:t>
            </a:r>
          </a:p>
          <a:p>
            <a:pPr algn="just"/>
            <a:r>
              <a:rPr lang="en-US" dirty="0" smtClean="0"/>
              <a:t>A </a:t>
            </a:r>
            <a:r>
              <a:rPr lang="en-US" dirty="0"/>
              <a:t>v</a:t>
            </a:r>
            <a:r>
              <a:rPr lang="en-US" dirty="0" smtClean="0"/>
              <a:t>ery rich &amp; secured login, registration, account </a:t>
            </a:r>
            <a:r>
              <a:rPr lang="en-US" dirty="0" smtClean="0"/>
              <a:t>r</a:t>
            </a:r>
            <a:r>
              <a:rPr lang="en-US" dirty="0" smtClean="0"/>
              <a:t>ecovery </a:t>
            </a:r>
            <a:r>
              <a:rPr lang="en-US" dirty="0"/>
              <a:t>&amp; disabling s</a:t>
            </a:r>
            <a:r>
              <a:rPr lang="en-US" dirty="0" smtClean="0"/>
              <a:t>ystem.</a:t>
            </a:r>
          </a:p>
          <a:p>
            <a:pPr algn="just"/>
            <a:r>
              <a:rPr lang="en-US" dirty="0" smtClean="0"/>
              <a:t>User </a:t>
            </a:r>
            <a:r>
              <a:rPr lang="en-US" dirty="0"/>
              <a:t>p</a:t>
            </a:r>
            <a:r>
              <a:rPr lang="en-US" dirty="0" smtClean="0"/>
              <a:t>rofile has various details such as name, username, email, phone, bio, address &amp; many personal information.</a:t>
            </a:r>
          </a:p>
          <a:p>
            <a:pPr algn="just"/>
            <a:r>
              <a:rPr lang="en-US" dirty="0" smtClean="0"/>
              <a:t>Secured profile email or password update system via verification code.</a:t>
            </a:r>
          </a:p>
          <a:p>
            <a:pPr algn="just"/>
            <a:r>
              <a:rPr lang="en-US" dirty="0" smtClean="0"/>
              <a:t>Friend list system similar to Facebook where user can send, receive or accept friend requests.</a:t>
            </a:r>
          </a:p>
          <a:p>
            <a:pPr algn="just"/>
            <a:r>
              <a:rPr lang="en-US" dirty="0" smtClean="0"/>
              <a:t>Simple yet secured chat system, where user can also see other active users in the friend list.</a:t>
            </a:r>
          </a:p>
          <a:p>
            <a:pPr algn="just"/>
            <a:r>
              <a:rPr lang="en-US" dirty="0" smtClean="0"/>
              <a:t>Post create system similar to Facebook where photo, video with or without text can be posted on user’s timeline. Posts can also be edited or deleted by user.</a:t>
            </a:r>
          </a:p>
          <a:p>
            <a:pPr algn="just"/>
            <a:r>
              <a:rPr lang="en-US" dirty="0" smtClean="0"/>
              <a:t>Lik</a:t>
            </a:r>
            <a:r>
              <a:rPr lang="en-US" dirty="0" smtClean="0"/>
              <a:t>e, dislike, comment, share and tagging system for posts along with secured privacy option. Also users can report a post if it goes against community standards.</a:t>
            </a:r>
            <a:endParaRPr lang="en-US" dirty="0" smtClean="0"/>
          </a:p>
          <a:p>
            <a:pPr algn="just"/>
            <a:r>
              <a:rPr lang="en-US" dirty="0"/>
              <a:t>A delicate </a:t>
            </a:r>
            <a:r>
              <a:rPr lang="en-US" dirty="0" smtClean="0"/>
              <a:t>notification panel to view latest notifications on various activities such as new message, friend request, likes, comments, post tagging etc.</a:t>
            </a:r>
          </a:p>
          <a:p>
            <a:pPr algn="just"/>
            <a:r>
              <a:rPr lang="en-US" dirty="0" smtClean="0"/>
              <a:t>A searching system with keywords by which user content or profiles can be found.</a:t>
            </a:r>
          </a:p>
          <a:p>
            <a:pPr algn="just"/>
            <a:r>
              <a:rPr lang="en-US" dirty="0" smtClean="0"/>
              <a:t>A homepage with header menu consisting of content category filtering, user menu, chat, notification and search bar. The homepage features promotional, personalized and alert type contents.</a:t>
            </a:r>
          </a:p>
          <a:p>
            <a:pPr algn="just"/>
            <a:r>
              <a:rPr lang="en-US" dirty="0" smtClean="0"/>
              <a:t>The site moderation tools on admin panel are user verification approval, reported content moderation, post promote, flagging users, user post modification via approval from a automated word scanning system.</a:t>
            </a:r>
          </a:p>
          <a:p>
            <a:pPr algn="just"/>
            <a:r>
              <a:rPr lang="en-US" dirty="0" smtClean="0"/>
              <a:t>The admin panel also consists of some other features as like appointing new admin by super admin, appointing new moderator by admins, secured internal communication system between super admin, admin and moderators.</a:t>
            </a:r>
          </a:p>
          <a:p>
            <a:pPr algn="just"/>
            <a:endParaRPr lang="en-US" dirty="0" smtClean="0"/>
          </a:p>
          <a:p>
            <a:pPr algn="just"/>
            <a:endParaRPr lang="en-US" dirty="0"/>
          </a:p>
        </p:txBody>
      </p:sp>
      <p:sp>
        <p:nvSpPr>
          <p:cNvPr id="17" name="Text Placeholder 16">
            <a:extLst>
              <a:ext uri="{FF2B5EF4-FFF2-40B4-BE49-F238E27FC236}">
                <a16:creationId xmlns:a16="http://schemas.microsoft.com/office/drawing/2014/main" id="{8081B3FC-2E73-4DAF-BF95-45866BDA677B}"/>
              </a:ext>
            </a:extLst>
          </p:cNvPr>
          <p:cNvSpPr>
            <a:spLocks noGrp="1"/>
          </p:cNvSpPr>
          <p:nvPr>
            <p:ph type="body" sz="quarter" idx="13"/>
          </p:nvPr>
        </p:nvSpPr>
        <p:spPr>
          <a:xfrm>
            <a:off x="914400" y="26913840"/>
            <a:ext cx="7680960" cy="4918709"/>
          </a:xfrm>
        </p:spPr>
        <p:txBody>
          <a:bodyPr/>
          <a:lstStyle/>
          <a:p>
            <a:pPr marL="0" indent="0" algn="just">
              <a:buNone/>
            </a:pPr>
            <a:r>
              <a:rPr lang="en-US" b="1" u="sng" dirty="0" smtClean="0"/>
              <a:t>Tools and Technologies:</a:t>
            </a:r>
            <a:endParaRPr lang="en-US" b="1" u="sng" dirty="0"/>
          </a:p>
          <a:p>
            <a:pPr algn="just"/>
            <a:r>
              <a:rPr lang="en-US" dirty="0" smtClean="0"/>
              <a:t>Standard HTML, CSS for front end.</a:t>
            </a:r>
          </a:p>
          <a:p>
            <a:pPr algn="just"/>
            <a:r>
              <a:rPr lang="en-US" dirty="0" smtClean="0"/>
              <a:t>JS, PHP for backend and dynamic features.</a:t>
            </a:r>
          </a:p>
          <a:p>
            <a:pPr algn="just"/>
            <a:r>
              <a:rPr lang="en-US" dirty="0" smtClean="0"/>
              <a:t>MySQL for database. MySQL event for timed MySQL commands.</a:t>
            </a:r>
          </a:p>
          <a:p>
            <a:pPr algn="just"/>
            <a:r>
              <a:rPr lang="en-US" dirty="0" smtClean="0"/>
              <a:t>JQuery for responsive chat system.</a:t>
            </a:r>
          </a:p>
          <a:p>
            <a:pPr algn="just"/>
            <a:r>
              <a:rPr lang="en-US" dirty="0" smtClean="0"/>
              <a:t>PHPMailer for verification code mailing system. </a:t>
            </a:r>
          </a:p>
          <a:p>
            <a:pPr algn="just"/>
            <a:endParaRPr lang="en-US" dirty="0"/>
          </a:p>
        </p:txBody>
      </p:sp>
      <p:sp>
        <p:nvSpPr>
          <p:cNvPr id="18" name="Text Placeholder 17">
            <a:extLst>
              <a:ext uri="{FF2B5EF4-FFF2-40B4-BE49-F238E27FC236}">
                <a16:creationId xmlns:a16="http://schemas.microsoft.com/office/drawing/2014/main" id="{DDA32059-E279-44E1-9B53-1BE94119738A}"/>
              </a:ext>
            </a:extLst>
          </p:cNvPr>
          <p:cNvSpPr>
            <a:spLocks noGrp="1"/>
          </p:cNvSpPr>
          <p:nvPr>
            <p:ph type="body" sz="quarter" idx="14"/>
          </p:nvPr>
        </p:nvSpPr>
        <p:spPr>
          <a:xfrm>
            <a:off x="9502140" y="4387850"/>
            <a:ext cx="7680960" cy="8060945"/>
          </a:xfrm>
        </p:spPr>
        <p:txBody>
          <a:bodyPr/>
          <a:lstStyle/>
          <a:p>
            <a:r>
              <a:rPr lang="en-US" dirty="0" smtClean="0"/>
              <a:t>Registration, Recover, Login, Disable Account Interface</a:t>
            </a:r>
            <a:endParaRPr lang="en-US" dirty="0"/>
          </a:p>
        </p:txBody>
      </p:sp>
      <p:sp>
        <p:nvSpPr>
          <p:cNvPr id="20" name="Text Placeholder 19">
            <a:extLst>
              <a:ext uri="{FF2B5EF4-FFF2-40B4-BE49-F238E27FC236}">
                <a16:creationId xmlns:a16="http://schemas.microsoft.com/office/drawing/2014/main" id="{616E3001-C5FD-4B5A-BBC2-44DD6B1DEF38}"/>
              </a:ext>
            </a:extLst>
          </p:cNvPr>
          <p:cNvSpPr>
            <a:spLocks noGrp="1"/>
          </p:cNvSpPr>
          <p:nvPr>
            <p:ph type="body" sz="quarter" idx="16"/>
          </p:nvPr>
        </p:nvSpPr>
        <p:spPr>
          <a:xfrm>
            <a:off x="18112740" y="4387850"/>
            <a:ext cx="7680960" cy="4967165"/>
          </a:xfrm>
        </p:spPr>
        <p:txBody>
          <a:bodyPr/>
          <a:lstStyle/>
          <a:p>
            <a:r>
              <a:rPr lang="en-US" dirty="0" smtClean="0"/>
              <a:t>Friend List Interface</a:t>
            </a:r>
            <a:endParaRPr lang="en-US" dirty="0"/>
          </a:p>
        </p:txBody>
      </p:sp>
      <p:sp>
        <p:nvSpPr>
          <p:cNvPr id="21" name="Text Placeholder 20">
            <a:extLst>
              <a:ext uri="{FF2B5EF4-FFF2-40B4-BE49-F238E27FC236}">
                <a16:creationId xmlns:a16="http://schemas.microsoft.com/office/drawing/2014/main" id="{F3590A02-3413-439F-A79F-A6E920314B83}"/>
              </a:ext>
            </a:extLst>
          </p:cNvPr>
          <p:cNvSpPr>
            <a:spLocks noGrp="1"/>
          </p:cNvSpPr>
          <p:nvPr>
            <p:ph type="body" sz="quarter" idx="17"/>
          </p:nvPr>
        </p:nvSpPr>
        <p:spPr>
          <a:xfrm>
            <a:off x="18112740" y="20686542"/>
            <a:ext cx="7680960" cy="4855698"/>
          </a:xfrm>
        </p:spPr>
        <p:txBody>
          <a:bodyPr/>
          <a:lstStyle/>
          <a:p>
            <a:r>
              <a:rPr lang="en-US" dirty="0" smtClean="0"/>
              <a:t>Post Create Interface</a:t>
            </a:r>
            <a:endParaRPr lang="en-US" dirty="0"/>
          </a:p>
        </p:txBody>
      </p:sp>
      <p:sp>
        <p:nvSpPr>
          <p:cNvPr id="22" name="Text Placeholder 21">
            <a:extLst>
              <a:ext uri="{FF2B5EF4-FFF2-40B4-BE49-F238E27FC236}">
                <a16:creationId xmlns:a16="http://schemas.microsoft.com/office/drawing/2014/main" id="{819B0278-05D7-4EFC-BE38-5579782E3D82}"/>
              </a:ext>
            </a:extLst>
          </p:cNvPr>
          <p:cNvSpPr>
            <a:spLocks noGrp="1"/>
          </p:cNvSpPr>
          <p:nvPr>
            <p:ph type="body" sz="quarter" idx="18"/>
          </p:nvPr>
        </p:nvSpPr>
        <p:spPr>
          <a:xfrm>
            <a:off x="26723340" y="4387850"/>
            <a:ext cx="7680960" cy="5747895"/>
          </a:xfrm>
        </p:spPr>
        <p:txBody>
          <a:bodyPr/>
          <a:lstStyle/>
          <a:p>
            <a:r>
              <a:rPr lang="en-US" dirty="0" smtClean="0"/>
              <a:t>Post Share and Tagging Interface</a:t>
            </a:r>
            <a:endParaRPr lang="en-US" dirty="0"/>
          </a:p>
        </p:txBody>
      </p:sp>
      <p:sp>
        <p:nvSpPr>
          <p:cNvPr id="23" name="Text Placeholder 22">
            <a:extLst>
              <a:ext uri="{FF2B5EF4-FFF2-40B4-BE49-F238E27FC236}">
                <a16:creationId xmlns:a16="http://schemas.microsoft.com/office/drawing/2014/main" id="{27FF63BC-5635-4E29-9538-E91E1AFF9BAE}"/>
              </a:ext>
            </a:extLst>
          </p:cNvPr>
          <p:cNvSpPr>
            <a:spLocks noGrp="1"/>
          </p:cNvSpPr>
          <p:nvPr>
            <p:ph type="body" sz="quarter" idx="19"/>
          </p:nvPr>
        </p:nvSpPr>
        <p:spPr>
          <a:xfrm>
            <a:off x="26723340" y="9704695"/>
            <a:ext cx="7680960" cy="4784674"/>
          </a:xfrm>
        </p:spPr>
        <p:txBody>
          <a:bodyPr/>
          <a:lstStyle/>
          <a:p>
            <a:r>
              <a:rPr lang="en-US" dirty="0" smtClean="0"/>
              <a:t>Notification Panel Interface</a:t>
            </a:r>
            <a:endParaRPr lang="en-US" dirty="0"/>
          </a:p>
        </p:txBody>
      </p:sp>
      <p:sp>
        <p:nvSpPr>
          <p:cNvPr id="24" name="Text Placeholder 23">
            <a:extLst>
              <a:ext uri="{FF2B5EF4-FFF2-40B4-BE49-F238E27FC236}">
                <a16:creationId xmlns:a16="http://schemas.microsoft.com/office/drawing/2014/main" id="{DDF43BB0-CB2E-44A0-9F2A-114DADC1F8AA}"/>
              </a:ext>
            </a:extLst>
          </p:cNvPr>
          <p:cNvSpPr>
            <a:spLocks noGrp="1"/>
          </p:cNvSpPr>
          <p:nvPr>
            <p:ph type="body" sz="quarter" idx="20"/>
          </p:nvPr>
        </p:nvSpPr>
        <p:spPr>
          <a:xfrm>
            <a:off x="26760335" y="18843292"/>
            <a:ext cx="7680960" cy="13050216"/>
          </a:xfrm>
        </p:spPr>
        <p:txBody>
          <a:bodyPr/>
          <a:lstStyle/>
          <a:p>
            <a:r>
              <a:rPr lang="en-US" dirty="0" smtClean="0"/>
              <a:t>Admin Panel Site Moderation Tools</a:t>
            </a:r>
            <a:endParaRPr lang="en-US" dirty="0"/>
          </a:p>
        </p:txBody>
      </p:sp>
      <p:sp>
        <p:nvSpPr>
          <p:cNvPr id="25" name="Text Placeholder 24">
            <a:extLst>
              <a:ext uri="{FF2B5EF4-FFF2-40B4-BE49-F238E27FC236}">
                <a16:creationId xmlns:a16="http://schemas.microsoft.com/office/drawing/2014/main" id="{3637E26A-2B06-41AD-8BCA-506A561F6C1F}"/>
              </a:ext>
            </a:extLst>
          </p:cNvPr>
          <p:cNvSpPr>
            <a:spLocks noGrp="1"/>
          </p:cNvSpPr>
          <p:nvPr>
            <p:ph type="body" sz="quarter" idx="21"/>
          </p:nvPr>
        </p:nvSpPr>
        <p:spPr>
          <a:xfrm>
            <a:off x="35280600" y="4409334"/>
            <a:ext cx="7680960" cy="10696729"/>
          </a:xfrm>
        </p:spPr>
        <p:txBody>
          <a:bodyPr/>
          <a:lstStyle/>
          <a:p>
            <a:r>
              <a:rPr lang="en-US" dirty="0" smtClean="0"/>
              <a:t>Admin Panel Tools</a:t>
            </a:r>
            <a:endParaRPr lang="en-US" dirty="0"/>
          </a:p>
        </p:txBody>
      </p:sp>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l="27979" t="10744" r="27060" b="12321"/>
          <a:stretch/>
        </p:blipFill>
        <p:spPr>
          <a:xfrm>
            <a:off x="10043159" y="5674785"/>
            <a:ext cx="3287289" cy="3164035"/>
          </a:xfrm>
          <a:prstGeom prst="rect">
            <a:avLst/>
          </a:prstGeom>
        </p:spPr>
      </p:pic>
      <p:pic>
        <p:nvPicPr>
          <p:cNvPr id="14" name="Picture 13"/>
          <p:cNvPicPr>
            <a:picLocks noChangeAspect="1"/>
          </p:cNvPicPr>
          <p:nvPr/>
        </p:nvPicPr>
        <p:blipFill rotWithShape="1">
          <a:blip r:embed="rId4">
            <a:extLst>
              <a:ext uri="{28A0092B-C50C-407E-A947-70E740481C1C}">
                <a14:useLocalDpi xmlns:a14="http://schemas.microsoft.com/office/drawing/2010/main" val="0"/>
              </a:ext>
            </a:extLst>
          </a:blip>
          <a:srcRect l="30880" t="3330" r="29406" b="23007"/>
          <a:stretch/>
        </p:blipFill>
        <p:spPr>
          <a:xfrm>
            <a:off x="10043159" y="9068385"/>
            <a:ext cx="3287289" cy="2999004"/>
          </a:xfrm>
          <a:prstGeom prst="rect">
            <a:avLst/>
          </a:prstGeom>
        </p:spPr>
      </p:pic>
      <p:pic>
        <p:nvPicPr>
          <p:cNvPr id="16" name="Picture 15"/>
          <p:cNvPicPr>
            <a:picLocks noChangeAspect="1"/>
          </p:cNvPicPr>
          <p:nvPr/>
        </p:nvPicPr>
        <p:blipFill rotWithShape="1">
          <a:blip r:embed="rId5">
            <a:extLst>
              <a:ext uri="{28A0092B-C50C-407E-A947-70E740481C1C}">
                <a14:useLocalDpi xmlns:a14="http://schemas.microsoft.com/office/drawing/2010/main" val="0"/>
              </a:ext>
            </a:extLst>
          </a:blip>
          <a:srcRect l="27210" t="9976" r="26924" b="16697"/>
          <a:stretch/>
        </p:blipFill>
        <p:spPr>
          <a:xfrm>
            <a:off x="13609321" y="5681252"/>
            <a:ext cx="3291097" cy="3127469"/>
          </a:xfrm>
          <a:prstGeom prst="rect">
            <a:avLst/>
          </a:prstGeom>
        </p:spPr>
      </p:pic>
      <p:pic>
        <p:nvPicPr>
          <p:cNvPr id="26" name="Picture 25"/>
          <p:cNvPicPr>
            <a:picLocks noChangeAspect="1"/>
          </p:cNvPicPr>
          <p:nvPr/>
        </p:nvPicPr>
        <p:blipFill rotWithShape="1">
          <a:blip r:embed="rId6">
            <a:extLst>
              <a:ext uri="{28A0092B-C50C-407E-A947-70E740481C1C}">
                <a14:useLocalDpi xmlns:a14="http://schemas.microsoft.com/office/drawing/2010/main" val="0"/>
              </a:ext>
            </a:extLst>
          </a:blip>
          <a:srcRect l="28867" r="28337" b="20954"/>
          <a:stretch/>
        </p:blipFill>
        <p:spPr>
          <a:xfrm>
            <a:off x="13613129" y="9068385"/>
            <a:ext cx="3287289" cy="2986455"/>
          </a:xfrm>
          <a:prstGeom prst="rect">
            <a:avLst/>
          </a:prstGeom>
        </p:spPr>
      </p:pic>
      <p:sp>
        <p:nvSpPr>
          <p:cNvPr id="27" name="Text Placeholder 17">
            <a:extLst>
              <a:ext uri="{FF2B5EF4-FFF2-40B4-BE49-F238E27FC236}">
                <a16:creationId xmlns:a16="http://schemas.microsoft.com/office/drawing/2014/main" id="{DDA32059-E279-44E1-9B53-1BE94119738A}"/>
              </a:ext>
            </a:extLst>
          </p:cNvPr>
          <p:cNvSpPr txBox="1">
            <a:spLocks/>
          </p:cNvSpPr>
          <p:nvPr/>
        </p:nvSpPr>
        <p:spPr>
          <a:xfrm>
            <a:off x="9502140" y="12922249"/>
            <a:ext cx="7680960" cy="18971259"/>
          </a:xfrm>
          <a:prstGeom prst="rect">
            <a:avLst/>
          </a:prstGeom>
        </p:spPr>
        <p:txBody>
          <a:bodyPr vert="horz" lIns="91440" tIns="45720" rIns="91440" bIns="45720" rtlCol="0">
            <a:noAutofit/>
          </a:bodyPr>
          <a:lstStyle>
            <a:lvl1pPr marL="457200" indent="-457200" algn="l" defTabSz="4389120" rtl="0" eaLnBrk="1" latinLnBrk="0" hangingPunct="1">
              <a:lnSpc>
                <a:spcPct val="90000"/>
              </a:lnSpc>
              <a:spcBef>
                <a:spcPts val="600"/>
              </a:spcBef>
              <a:buFont typeface="Arial" panose="020B0604020202020204" pitchFamily="34" charset="0"/>
              <a:buChar char="•"/>
              <a:defRPr sz="3200" kern="1200">
                <a:solidFill>
                  <a:schemeClr val="tx1"/>
                </a:solidFill>
                <a:latin typeface="+mn-lt"/>
                <a:ea typeface="+mn-ea"/>
                <a:cs typeface="+mn-cs"/>
              </a:defRPr>
            </a:lvl1pPr>
            <a:lvl2pPr marL="914400" indent="-457200" algn="l" defTabSz="4389120" rtl="0" eaLnBrk="1" latinLnBrk="0" hangingPunct="1">
              <a:lnSpc>
                <a:spcPct val="90000"/>
              </a:lnSpc>
              <a:spcBef>
                <a:spcPts val="600"/>
              </a:spcBef>
              <a:buFont typeface="Arial" panose="020B0604020202020204" pitchFamily="34" charset="0"/>
              <a:buChar char="•"/>
              <a:defRPr sz="2800" kern="1200">
                <a:solidFill>
                  <a:schemeClr val="tx1"/>
                </a:solidFill>
                <a:latin typeface="+mn-lt"/>
                <a:ea typeface="+mn-ea"/>
                <a:cs typeface="+mn-cs"/>
              </a:defRPr>
            </a:lvl2pPr>
            <a:lvl3pPr marL="1371600" indent="-457200" algn="l" defTabSz="438912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828800" indent="-457200" algn="l" defTabSz="438912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4pPr>
            <a:lvl5pPr marL="2286000" indent="-457200" algn="l" defTabSz="438912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smtClean="0"/>
              <a:t>Own Profile, Update Profile Interface</a:t>
            </a:r>
            <a:endParaRPr lang="en-US" dirty="0"/>
          </a:p>
        </p:txBody>
      </p:sp>
      <p:pic>
        <p:nvPicPr>
          <p:cNvPr id="32" name="Picture 31"/>
          <p:cNvPicPr>
            <a:picLocks noChangeAspect="1"/>
          </p:cNvPicPr>
          <p:nvPr/>
        </p:nvPicPr>
        <p:blipFill rotWithShape="1">
          <a:blip r:embed="rId7">
            <a:extLst>
              <a:ext uri="{28A0092B-C50C-407E-A947-70E740481C1C}">
                <a14:useLocalDpi xmlns:a14="http://schemas.microsoft.com/office/drawing/2010/main" val="0"/>
              </a:ext>
            </a:extLst>
          </a:blip>
          <a:srcRect l="919" r="1505"/>
          <a:stretch/>
        </p:blipFill>
        <p:spPr>
          <a:xfrm>
            <a:off x="10011938" y="14109887"/>
            <a:ext cx="6888480" cy="6785660"/>
          </a:xfrm>
          <a:prstGeom prst="rect">
            <a:avLst/>
          </a:prstGeom>
        </p:spPr>
      </p:pic>
      <p:pic>
        <p:nvPicPr>
          <p:cNvPr id="5" name="Picture 4"/>
          <p:cNvPicPr>
            <a:picLocks noChangeAspect="1"/>
          </p:cNvPicPr>
          <p:nvPr/>
        </p:nvPicPr>
        <p:blipFill rotWithShape="1">
          <a:blip r:embed="rId8">
            <a:extLst>
              <a:ext uri="{28A0092B-C50C-407E-A947-70E740481C1C}">
                <a14:useLocalDpi xmlns:a14="http://schemas.microsoft.com/office/drawing/2010/main" val="0"/>
              </a:ext>
            </a:extLst>
          </a:blip>
          <a:srcRect r="833"/>
          <a:stretch/>
        </p:blipFill>
        <p:spPr>
          <a:xfrm>
            <a:off x="10003755" y="21181297"/>
            <a:ext cx="6916983" cy="7171284"/>
          </a:xfrm>
          <a:prstGeom prst="rect">
            <a:avLst/>
          </a:prstGeom>
        </p:spPr>
      </p:pic>
      <p:cxnSp>
        <p:nvCxnSpPr>
          <p:cNvPr id="7" name="Straight Arrow Connector 6"/>
          <p:cNvCxnSpPr>
            <a:stCxn id="32" idx="2"/>
            <a:endCxn id="5" idx="0"/>
          </p:cNvCxnSpPr>
          <p:nvPr/>
        </p:nvCxnSpPr>
        <p:spPr>
          <a:xfrm>
            <a:off x="13456178" y="20895547"/>
            <a:ext cx="6069" cy="285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rotWithShape="1">
          <a:blip r:embed="rId9">
            <a:extLst>
              <a:ext uri="{28A0092B-C50C-407E-A947-70E740481C1C}">
                <a14:useLocalDpi xmlns:a14="http://schemas.microsoft.com/office/drawing/2010/main" val="0"/>
              </a:ext>
            </a:extLst>
          </a:blip>
          <a:srcRect b="2137"/>
          <a:stretch/>
        </p:blipFill>
        <p:spPr>
          <a:xfrm>
            <a:off x="18112741" y="5188312"/>
            <a:ext cx="7680959" cy="3697193"/>
          </a:xfrm>
          <a:prstGeom prst="rect">
            <a:avLst/>
          </a:prstGeom>
        </p:spPr>
      </p:pic>
      <p:sp>
        <p:nvSpPr>
          <p:cNvPr id="33" name="Text Placeholder 19">
            <a:extLst>
              <a:ext uri="{FF2B5EF4-FFF2-40B4-BE49-F238E27FC236}">
                <a16:creationId xmlns:a16="http://schemas.microsoft.com/office/drawing/2014/main" id="{616E3001-C5FD-4B5A-BBC2-44DD6B1DEF38}"/>
              </a:ext>
            </a:extLst>
          </p:cNvPr>
          <p:cNvSpPr>
            <a:spLocks noGrp="1"/>
          </p:cNvSpPr>
          <p:nvPr>
            <p:ph type="body" sz="quarter" idx="16"/>
          </p:nvPr>
        </p:nvSpPr>
        <p:spPr>
          <a:xfrm>
            <a:off x="18119188" y="9342316"/>
            <a:ext cx="7680960" cy="11381782"/>
          </a:xfrm>
        </p:spPr>
        <p:txBody>
          <a:bodyPr/>
          <a:lstStyle/>
          <a:p>
            <a:r>
              <a:rPr lang="en-US" dirty="0" smtClean="0"/>
              <a:t>Chat List, Chat System Interface</a:t>
            </a:r>
            <a:endParaRPr lang="en-US" dirty="0"/>
          </a:p>
        </p:txBody>
      </p:sp>
      <p:pic>
        <p:nvPicPr>
          <p:cNvPr id="11" name="Picture 10"/>
          <p:cNvPicPr>
            <a:picLocks noChangeAspect="1"/>
          </p:cNvPicPr>
          <p:nvPr/>
        </p:nvPicPr>
        <p:blipFill rotWithShape="1">
          <a:blip r:embed="rId10">
            <a:extLst>
              <a:ext uri="{28A0092B-C50C-407E-A947-70E740481C1C}">
                <a14:useLocalDpi xmlns:a14="http://schemas.microsoft.com/office/drawing/2010/main" val="0"/>
              </a:ext>
            </a:extLst>
          </a:blip>
          <a:srcRect l="9374" r="9135"/>
          <a:stretch/>
        </p:blipFill>
        <p:spPr>
          <a:xfrm>
            <a:off x="18135600" y="15766410"/>
            <a:ext cx="7658100" cy="4622210"/>
          </a:xfrm>
          <a:prstGeom prst="rect">
            <a:avLst/>
          </a:prstGeom>
        </p:spPr>
      </p:pic>
      <p:pic>
        <p:nvPicPr>
          <p:cNvPr id="12" name="Picture 11"/>
          <p:cNvPicPr>
            <a:picLocks noChangeAspect="1"/>
          </p:cNvPicPr>
          <p:nvPr/>
        </p:nvPicPr>
        <p:blipFill rotWithShape="1">
          <a:blip r:embed="rId11">
            <a:extLst>
              <a:ext uri="{28A0092B-C50C-407E-A947-70E740481C1C}">
                <a14:useLocalDpi xmlns:a14="http://schemas.microsoft.com/office/drawing/2010/main" val="0"/>
              </a:ext>
            </a:extLst>
          </a:blip>
          <a:srcRect l="20126" r="19850" b="8542"/>
          <a:stretch/>
        </p:blipFill>
        <p:spPr>
          <a:xfrm>
            <a:off x="18135600" y="10135745"/>
            <a:ext cx="7658100" cy="5271477"/>
          </a:xfrm>
          <a:prstGeom prst="rect">
            <a:avLst/>
          </a:prstGeom>
        </p:spPr>
      </p:pic>
      <p:pic>
        <p:nvPicPr>
          <p:cNvPr id="13" name="Picture 12"/>
          <p:cNvPicPr>
            <a:picLocks noChangeAspect="1"/>
          </p:cNvPicPr>
          <p:nvPr/>
        </p:nvPicPr>
        <p:blipFill rotWithShape="1">
          <a:blip r:embed="rId12">
            <a:extLst>
              <a:ext uri="{28A0092B-C50C-407E-A947-70E740481C1C}">
                <a14:useLocalDpi xmlns:a14="http://schemas.microsoft.com/office/drawing/2010/main" val="0"/>
              </a:ext>
            </a:extLst>
          </a:blip>
          <a:srcRect r="1495"/>
          <a:stretch/>
        </p:blipFill>
        <p:spPr>
          <a:xfrm>
            <a:off x="18112570" y="21398950"/>
            <a:ext cx="7687400" cy="3838490"/>
          </a:xfrm>
          <a:prstGeom prst="rect">
            <a:avLst/>
          </a:prstGeom>
        </p:spPr>
      </p:pic>
      <p:sp>
        <p:nvSpPr>
          <p:cNvPr id="34" name="Text Placeholder 20">
            <a:extLst>
              <a:ext uri="{FF2B5EF4-FFF2-40B4-BE49-F238E27FC236}">
                <a16:creationId xmlns:a16="http://schemas.microsoft.com/office/drawing/2014/main" id="{F3590A02-3413-439F-A79F-A6E920314B83}"/>
              </a:ext>
            </a:extLst>
          </p:cNvPr>
          <p:cNvSpPr>
            <a:spLocks noGrp="1"/>
          </p:cNvSpPr>
          <p:nvPr>
            <p:ph type="body" sz="quarter" idx="17"/>
          </p:nvPr>
        </p:nvSpPr>
        <p:spPr>
          <a:xfrm>
            <a:off x="18112740" y="25541468"/>
            <a:ext cx="7680960" cy="4855698"/>
          </a:xfrm>
        </p:spPr>
        <p:txBody>
          <a:bodyPr/>
          <a:lstStyle/>
          <a:p>
            <a:r>
              <a:rPr lang="en-US" dirty="0" smtClean="0"/>
              <a:t>View Post and Interaction Interface</a:t>
            </a:r>
            <a:endParaRPr lang="en-US" dirty="0"/>
          </a:p>
        </p:txBody>
      </p:sp>
      <p:pic>
        <p:nvPicPr>
          <p:cNvPr id="35" name="Picture 34"/>
          <p:cNvPicPr>
            <a:picLocks noChangeAspect="1"/>
          </p:cNvPicPr>
          <p:nvPr/>
        </p:nvPicPr>
        <p:blipFill rotWithShape="1">
          <a:blip r:embed="rId13">
            <a:extLst>
              <a:ext uri="{28A0092B-C50C-407E-A947-70E740481C1C}">
                <a14:useLocalDpi xmlns:a14="http://schemas.microsoft.com/office/drawing/2010/main" val="0"/>
              </a:ext>
            </a:extLst>
          </a:blip>
          <a:srcRect r="1235" b="598"/>
          <a:stretch/>
        </p:blipFill>
        <p:spPr>
          <a:xfrm>
            <a:off x="18105120" y="26254648"/>
            <a:ext cx="7711440" cy="3817358"/>
          </a:xfrm>
          <a:prstGeom prst="rect">
            <a:avLst/>
          </a:prstGeom>
        </p:spPr>
      </p:pic>
      <p:pic>
        <p:nvPicPr>
          <p:cNvPr id="37" name="Picture 36"/>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6734698" y="7995480"/>
            <a:ext cx="3963742" cy="1509487"/>
          </a:xfrm>
          <a:prstGeom prst="rect">
            <a:avLst/>
          </a:prstGeom>
        </p:spPr>
      </p:pic>
      <p:pic>
        <p:nvPicPr>
          <p:cNvPr id="39" name="Picture 38"/>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6736236" y="5014947"/>
            <a:ext cx="3963654" cy="3256893"/>
          </a:xfrm>
          <a:prstGeom prst="rect">
            <a:avLst/>
          </a:prstGeom>
        </p:spPr>
      </p:pic>
      <p:pic>
        <p:nvPicPr>
          <p:cNvPr id="40" name="Picture 39"/>
          <p:cNvPicPr>
            <a:picLocks noChangeAspect="1"/>
          </p:cNvPicPr>
          <p:nvPr/>
        </p:nvPicPr>
        <p:blipFill rotWithShape="1">
          <a:blip r:embed="rId16">
            <a:extLst>
              <a:ext uri="{28A0092B-C50C-407E-A947-70E740481C1C}">
                <a14:useLocalDpi xmlns:a14="http://schemas.microsoft.com/office/drawing/2010/main" val="0"/>
              </a:ext>
            </a:extLst>
          </a:blip>
          <a:srcRect l="24001" r="25035" b="-24480"/>
          <a:stretch/>
        </p:blipFill>
        <p:spPr>
          <a:xfrm>
            <a:off x="30815280" y="5014947"/>
            <a:ext cx="3588492" cy="5592093"/>
          </a:xfrm>
          <a:prstGeom prst="rect">
            <a:avLst/>
          </a:prstGeom>
        </p:spPr>
      </p:pic>
      <p:pic>
        <p:nvPicPr>
          <p:cNvPr id="41" name="Picture 40"/>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6770365" y="10353657"/>
            <a:ext cx="7646831" cy="3761132"/>
          </a:xfrm>
          <a:prstGeom prst="rect">
            <a:avLst/>
          </a:prstGeom>
        </p:spPr>
      </p:pic>
      <p:pic>
        <p:nvPicPr>
          <p:cNvPr id="42" name="Picture 41"/>
          <p:cNvPicPr>
            <a:picLocks noChangeAspect="1"/>
          </p:cNvPicPr>
          <p:nvPr/>
        </p:nvPicPr>
        <p:blipFill rotWithShape="1">
          <a:blip r:embed="rId18">
            <a:extLst>
              <a:ext uri="{28A0092B-C50C-407E-A947-70E740481C1C}">
                <a14:useLocalDpi xmlns:a14="http://schemas.microsoft.com/office/drawing/2010/main" val="0"/>
              </a:ext>
            </a:extLst>
          </a:blip>
          <a:srcRect t="9920" r="953" b="4574"/>
          <a:stretch/>
        </p:blipFill>
        <p:spPr>
          <a:xfrm>
            <a:off x="26749132" y="14923729"/>
            <a:ext cx="7702193" cy="3740199"/>
          </a:xfrm>
          <a:prstGeom prst="rect">
            <a:avLst/>
          </a:prstGeom>
        </p:spPr>
      </p:pic>
      <p:sp>
        <p:nvSpPr>
          <p:cNvPr id="43" name="Text Placeholder 22">
            <a:extLst>
              <a:ext uri="{FF2B5EF4-FFF2-40B4-BE49-F238E27FC236}">
                <a16:creationId xmlns:a16="http://schemas.microsoft.com/office/drawing/2014/main" id="{27FF63BC-5635-4E29-9538-E91E1AFF9BAE}"/>
              </a:ext>
            </a:extLst>
          </p:cNvPr>
          <p:cNvSpPr>
            <a:spLocks noGrp="1"/>
          </p:cNvSpPr>
          <p:nvPr>
            <p:ph type="body" sz="quarter" idx="19"/>
          </p:nvPr>
        </p:nvSpPr>
        <p:spPr>
          <a:xfrm>
            <a:off x="26723340" y="14307175"/>
            <a:ext cx="7680960" cy="4784674"/>
          </a:xfrm>
        </p:spPr>
        <p:txBody>
          <a:bodyPr/>
          <a:lstStyle/>
          <a:p>
            <a:r>
              <a:rPr lang="en-US" dirty="0" smtClean="0"/>
              <a:t>Homepage</a:t>
            </a:r>
            <a:endParaRPr lang="en-US" dirty="0"/>
          </a:p>
        </p:txBody>
      </p:sp>
      <p:pic>
        <p:nvPicPr>
          <p:cNvPr id="44" name="Picture 43"/>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6755800" y="19806214"/>
            <a:ext cx="7680960" cy="3812059"/>
          </a:xfrm>
          <a:prstGeom prst="rect">
            <a:avLst/>
          </a:prstGeom>
        </p:spPr>
      </p:pic>
      <p:pic>
        <p:nvPicPr>
          <p:cNvPr id="46" name="Picture 45"/>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6755800" y="23707654"/>
            <a:ext cx="7750372" cy="3812059"/>
          </a:xfrm>
          <a:prstGeom prst="rect">
            <a:avLst/>
          </a:prstGeom>
        </p:spPr>
      </p:pic>
      <p:pic>
        <p:nvPicPr>
          <p:cNvPr id="47" name="Picture 46"/>
          <p:cNvPicPr>
            <a:picLocks noChangeAspect="1"/>
          </p:cNvPicPr>
          <p:nvPr/>
        </p:nvPicPr>
        <p:blipFill rotWithShape="1">
          <a:blip r:embed="rId21">
            <a:extLst>
              <a:ext uri="{28A0092B-C50C-407E-A947-70E740481C1C}">
                <a14:useLocalDpi xmlns:a14="http://schemas.microsoft.com/office/drawing/2010/main" val="0"/>
              </a:ext>
            </a:extLst>
          </a:blip>
          <a:srcRect b="40625"/>
          <a:stretch/>
        </p:blipFill>
        <p:spPr>
          <a:xfrm>
            <a:off x="26762588" y="27614937"/>
            <a:ext cx="7750372" cy="2263385"/>
          </a:xfrm>
          <a:prstGeom prst="rect">
            <a:avLst/>
          </a:prstGeom>
        </p:spPr>
      </p:pic>
      <p:pic>
        <p:nvPicPr>
          <p:cNvPr id="45" name="Picture 44"/>
          <p:cNvPicPr>
            <a:picLocks noChangeAspect="1"/>
          </p:cNvPicPr>
          <p:nvPr/>
        </p:nvPicPr>
        <p:blipFill rotWithShape="1">
          <a:blip r:embed="rId22">
            <a:extLst>
              <a:ext uri="{28A0092B-C50C-407E-A947-70E740481C1C}">
                <a14:useLocalDpi xmlns:a14="http://schemas.microsoft.com/office/drawing/2010/main" val="0"/>
              </a:ext>
            </a:extLst>
          </a:blip>
          <a:srcRect b="53532"/>
          <a:stretch/>
        </p:blipFill>
        <p:spPr>
          <a:xfrm>
            <a:off x="26755801" y="30014671"/>
            <a:ext cx="7750372" cy="1771388"/>
          </a:xfrm>
          <a:prstGeom prst="rect">
            <a:avLst/>
          </a:prstGeom>
        </p:spPr>
      </p:pic>
      <p:pic>
        <p:nvPicPr>
          <p:cNvPr id="48" name="Picture 47"/>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5278724" y="9628536"/>
            <a:ext cx="7678302" cy="3807802"/>
          </a:xfrm>
          <a:prstGeom prst="rect">
            <a:avLst/>
          </a:prstGeom>
        </p:spPr>
      </p:pic>
      <p:pic>
        <p:nvPicPr>
          <p:cNvPr id="49" name="Picture 48"/>
          <p:cNvPicPr>
            <a:picLocks noChangeAspect="1"/>
          </p:cNvPicPr>
          <p:nvPr/>
        </p:nvPicPr>
        <p:blipFill rotWithShape="1">
          <a:blip r:embed="rId24">
            <a:extLst>
              <a:ext uri="{28A0092B-C50C-407E-A947-70E740481C1C}">
                <a14:useLocalDpi xmlns:a14="http://schemas.microsoft.com/office/drawing/2010/main" val="0"/>
              </a:ext>
            </a:extLst>
          </a:blip>
          <a:srcRect b="-410"/>
          <a:stretch/>
        </p:blipFill>
        <p:spPr>
          <a:xfrm>
            <a:off x="35276065" y="13529831"/>
            <a:ext cx="7680960" cy="3813289"/>
          </a:xfrm>
          <a:prstGeom prst="rect">
            <a:avLst/>
          </a:prstGeom>
        </p:spPr>
      </p:pic>
      <p:pic>
        <p:nvPicPr>
          <p:cNvPr id="50" name="Picture 49"/>
          <p:cNvPicPr>
            <a:picLocks noChangeAspect="1"/>
          </p:cNvPicPr>
          <p:nvPr/>
        </p:nvPicPr>
        <p:blipFill rotWithShape="1">
          <a:blip r:embed="rId25">
            <a:extLst>
              <a:ext uri="{28A0092B-C50C-407E-A947-70E740481C1C}">
                <a14:useLocalDpi xmlns:a14="http://schemas.microsoft.com/office/drawing/2010/main" val="0"/>
              </a:ext>
            </a:extLst>
          </a:blip>
          <a:srcRect b="42471"/>
          <a:stretch/>
        </p:blipFill>
        <p:spPr>
          <a:xfrm>
            <a:off x="35297190" y="4942798"/>
            <a:ext cx="7659835" cy="2193028"/>
          </a:xfrm>
          <a:prstGeom prst="rect">
            <a:avLst/>
          </a:prstGeom>
        </p:spPr>
      </p:pic>
      <p:pic>
        <p:nvPicPr>
          <p:cNvPr id="51" name="Picture 50"/>
          <p:cNvPicPr>
            <a:picLocks noChangeAspect="1"/>
          </p:cNvPicPr>
          <p:nvPr/>
        </p:nvPicPr>
        <p:blipFill rotWithShape="1">
          <a:blip r:embed="rId26">
            <a:extLst>
              <a:ext uri="{28A0092B-C50C-407E-A947-70E740481C1C}">
                <a14:useLocalDpi xmlns:a14="http://schemas.microsoft.com/office/drawing/2010/main" val="0"/>
              </a:ext>
            </a:extLst>
          </a:blip>
          <a:srcRect b="42071"/>
          <a:stretch/>
        </p:blipFill>
        <p:spPr>
          <a:xfrm>
            <a:off x="35276065" y="7278047"/>
            <a:ext cx="7700735" cy="2208268"/>
          </a:xfrm>
          <a:prstGeom prst="rect">
            <a:avLst/>
          </a:prstGeom>
        </p:spPr>
      </p:pic>
      <p:pic>
        <p:nvPicPr>
          <p:cNvPr id="52" name="Picture 51"/>
          <p:cNvPicPr>
            <a:picLocks noChangeAspect="1"/>
          </p:cNvPicPr>
          <p:nvPr/>
        </p:nvPicPr>
        <p:blipFill rotWithShape="1">
          <a:blip r:embed="rId22">
            <a:extLst>
              <a:ext uri="{28A0092B-C50C-407E-A947-70E740481C1C}">
                <a14:useLocalDpi xmlns:a14="http://schemas.microsoft.com/office/drawing/2010/main" val="0"/>
              </a:ext>
            </a:extLst>
          </a:blip>
          <a:srcRect l="16772" t="70950" b="1332"/>
          <a:stretch/>
        </p:blipFill>
        <p:spPr>
          <a:xfrm>
            <a:off x="28055734" y="30538917"/>
            <a:ext cx="6450438" cy="1056639"/>
          </a:xfrm>
          <a:prstGeom prst="rect">
            <a:avLst/>
          </a:prstGeom>
        </p:spPr>
      </p:pic>
      <p:sp>
        <p:nvSpPr>
          <p:cNvPr id="53" name="Text Placeholder 16">
            <a:extLst>
              <a:ext uri="{FF2B5EF4-FFF2-40B4-BE49-F238E27FC236}">
                <a16:creationId xmlns:a16="http://schemas.microsoft.com/office/drawing/2014/main" id="{8081B3FC-2E73-4DAF-BF95-45866BDA677B}"/>
              </a:ext>
            </a:extLst>
          </p:cNvPr>
          <p:cNvSpPr>
            <a:spLocks noGrp="1"/>
          </p:cNvSpPr>
          <p:nvPr>
            <p:ph type="body" sz="quarter" idx="13"/>
          </p:nvPr>
        </p:nvSpPr>
        <p:spPr>
          <a:xfrm>
            <a:off x="35398860" y="18843292"/>
            <a:ext cx="7680960" cy="4918709"/>
          </a:xfrm>
        </p:spPr>
        <p:txBody>
          <a:bodyPr/>
          <a:lstStyle/>
          <a:p>
            <a:pPr marL="0" indent="0" algn="just">
              <a:buNone/>
            </a:pPr>
            <a:r>
              <a:rPr lang="en-US" b="1" u="sng" dirty="0" smtClean="0"/>
              <a:t>Contribution:</a:t>
            </a:r>
            <a:endParaRPr lang="en-US" b="1" u="sng" dirty="0"/>
          </a:p>
          <a:p>
            <a:pPr algn="just"/>
            <a:r>
              <a:rPr lang="en-US" dirty="0" smtClean="0"/>
              <a:t>Arnab initially planned the project and the database structure.</a:t>
            </a:r>
          </a:p>
          <a:p>
            <a:pPr algn="just"/>
            <a:r>
              <a:rPr lang="en-US" dirty="0" smtClean="0"/>
              <a:t>Arnab built the page design template.</a:t>
            </a:r>
          </a:p>
          <a:p>
            <a:pPr algn="just"/>
            <a:r>
              <a:rPr lang="en-US" dirty="0" smtClean="0"/>
              <a:t>Ehtimum built the login, registration and account recovery mechanism.</a:t>
            </a:r>
          </a:p>
          <a:p>
            <a:pPr algn="just"/>
            <a:r>
              <a:rPr lang="en-US" dirty="0" smtClean="0"/>
              <a:t>Ehtimum built the chat system &amp; profile verification system.</a:t>
            </a:r>
          </a:p>
          <a:p>
            <a:pPr algn="just"/>
            <a:r>
              <a:rPr lang="en-US" dirty="0" err="1" smtClean="0"/>
              <a:t>Farjana</a:t>
            </a:r>
            <a:r>
              <a:rPr lang="en-US" dirty="0" smtClean="0"/>
              <a:t> </a:t>
            </a:r>
          </a:p>
          <a:p>
            <a:pPr algn="just"/>
            <a:endParaRPr lang="en-US" dirty="0"/>
          </a:p>
        </p:txBody>
      </p:sp>
    </p:spTree>
    <p:extLst>
      <p:ext uri="{BB962C8B-B14F-4D97-AF65-F5344CB8AC3E}">
        <p14:creationId xmlns:p14="http://schemas.microsoft.com/office/powerpoint/2010/main" val="4255536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893</TotalTime>
  <Words>465</Words>
  <Application>Microsoft Office PowerPoint</Application>
  <PresentationFormat>Custom</PresentationFormat>
  <Paragraphs>40</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Chowdhury, Al Mehdi Saadat</dc:creator>
  <cp:lastModifiedBy>Iftekhar Ahmed Arnab</cp:lastModifiedBy>
  <cp:revision>173</cp:revision>
  <dcterms:created xsi:type="dcterms:W3CDTF">2020-07-10T13:44:44Z</dcterms:created>
  <dcterms:modified xsi:type="dcterms:W3CDTF">2022-05-31T21:18:11Z</dcterms:modified>
</cp:coreProperties>
</file>

<file path=docProps/thumbnail.jpeg>
</file>